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81" r:id="rId2"/>
    <p:sldId id="282" r:id="rId3"/>
    <p:sldId id="279" r:id="rId4"/>
    <p:sldId id="280" r:id="rId5"/>
    <p:sldId id="283" r:id="rId6"/>
    <p:sldId id="284" r:id="rId7"/>
    <p:sldId id="28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4" d="100"/>
          <a:sy n="54" d="100"/>
        </p:scale>
        <p:origin x="264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73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1DEDC6-F9EC-75AE-05EF-B127216CD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D65863-DE2C-97C1-62C2-523F14DF13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F833463C-D407-7E28-406D-A3CC49D868D8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89AC098-8113-12D5-6AFC-D04B2DBD1B6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BCA58C1-09A2-B3EF-C600-0FD12347F05F}"/>
                </a:ext>
              </a:extLst>
            </p:cNvPr>
            <p:cNvSpPr txBox="1"/>
            <p:nvPr/>
          </p:nvSpPr>
          <p:spPr>
            <a:xfrm>
              <a:off x="515563" y="2378382"/>
              <a:ext cx="8033046" cy="243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lvl="0" algn="ctr">
                <a:defRPr/>
              </a:pPr>
              <a:r>
                <a:rPr lang="fr-FR" sz="3200" b="1" dirty="0">
                  <a:solidFill>
                    <a:prstClr val="white"/>
                  </a:solidFill>
                </a:rPr>
                <a:t>CE1 Partie 1 :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pose des soustractions</a:t>
              </a:r>
            </a:p>
            <a:p>
              <a:pPr algn="ctr"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CE2 Partie 2 : </a:t>
              </a:r>
              <a:r>
                <a:rPr lang="fr-FR" sz="3200" b="1" dirty="0">
                  <a:solidFill>
                    <a:prstClr val="white"/>
                  </a:solidFill>
                </a:rPr>
                <a:t>Je pose et je calcule des multiplications.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9728048E-1838-FD49-D159-79E1548E9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0950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6335CE-15FD-8BD7-6D7D-658A4ACAF3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9D519D-C055-E490-E806-A780BDF5C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99E1B7-40A6-33EB-9968-9A1982CD1E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363FA18-0324-965E-8737-C04F7C4620A9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799B829-CA90-F060-623A-4BB518162E8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91A3F99-2352-5CCC-3716-8BC6625443CA}"/>
                </a:ext>
              </a:extLst>
            </p:cNvPr>
            <p:cNvSpPr txBox="1"/>
            <p:nvPr/>
          </p:nvSpPr>
          <p:spPr>
            <a:xfrm>
              <a:off x="515563" y="2378382"/>
              <a:ext cx="803304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fr-FR" sz="3200" b="1" dirty="0">
                  <a:solidFill>
                    <a:prstClr val="white"/>
                  </a:solidFill>
                </a:rPr>
                <a:t>CE1 </a:t>
              </a:r>
            </a:p>
            <a:p>
              <a:pPr lvl="0" algn="ctr">
                <a:defRPr/>
              </a:pPr>
              <a:endParaRPr lang="fr-FR" sz="3200" b="1" dirty="0">
                <a:solidFill>
                  <a:prstClr val="white"/>
                </a:solidFill>
              </a:endParaRPr>
            </a:p>
            <a:p>
              <a:pPr lvl="0" algn="ctr">
                <a:defRPr/>
              </a:pPr>
              <a:r>
                <a:rPr lang="fr-FR" sz="3200" b="1" dirty="0">
                  <a:solidFill>
                    <a:prstClr val="white"/>
                  </a:solidFill>
                </a:rPr>
                <a:t>Partie 1 :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pose des soustractions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CF037075-153D-8C51-D66E-D2B1C1E9B6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6990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id="{7C77408C-752D-59A2-EDDA-EB098D8AE6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881800"/>
              </p:ext>
            </p:extLst>
          </p:nvPr>
        </p:nvGraphicFramePr>
        <p:xfrm>
          <a:off x="122711" y="409861"/>
          <a:ext cx="8835243" cy="6145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081">
                  <a:extLst>
                    <a:ext uri="{9D8B030D-6E8A-4147-A177-3AD203B41FA5}">
                      <a16:colId xmlns:a16="http://schemas.microsoft.com/office/drawing/2014/main" val="3542512626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4084477384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3233151132"/>
                    </a:ext>
                  </a:extLst>
                </a:gridCol>
              </a:tblGrid>
              <a:tr h="743517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 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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54672"/>
                  </a:ext>
                </a:extLst>
              </a:tr>
              <a:tr h="54018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542191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480C83AA-5638-E8AE-201F-B213C003CEC7}"/>
              </a:ext>
            </a:extLst>
          </p:cNvPr>
          <p:cNvSpPr txBox="1"/>
          <p:nvPr/>
        </p:nvSpPr>
        <p:spPr>
          <a:xfrm>
            <a:off x="225630" y="125482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A</a:t>
            </a:r>
            <a:r>
              <a:rPr lang="fr-FR" sz="3200" dirty="0"/>
              <a:t> 45 – 12 =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A911109-237C-E77F-70E2-907021B08639}"/>
              </a:ext>
            </a:extLst>
          </p:cNvPr>
          <p:cNvSpPr txBox="1"/>
          <p:nvPr/>
        </p:nvSpPr>
        <p:spPr>
          <a:xfrm>
            <a:off x="225630" y="2588771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B</a:t>
            </a:r>
            <a:r>
              <a:rPr lang="fr-FR" sz="3200" dirty="0"/>
              <a:t> 57 – 34 =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AF7CB23-054A-CD9F-046B-E4AC91283A08}"/>
              </a:ext>
            </a:extLst>
          </p:cNvPr>
          <p:cNvSpPr txBox="1"/>
          <p:nvPr/>
        </p:nvSpPr>
        <p:spPr>
          <a:xfrm>
            <a:off x="225630" y="392271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C</a:t>
            </a:r>
            <a:r>
              <a:rPr lang="fr-FR" sz="3200" dirty="0"/>
              <a:t> 78 – 44 =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BE2AC6D-F629-4189-EC67-CCD62066F4FA}"/>
              </a:ext>
            </a:extLst>
          </p:cNvPr>
          <p:cNvSpPr txBox="1"/>
          <p:nvPr/>
        </p:nvSpPr>
        <p:spPr>
          <a:xfrm>
            <a:off x="3220191" y="125482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D</a:t>
            </a:r>
            <a:r>
              <a:rPr lang="fr-FR" sz="3200" dirty="0"/>
              <a:t> 52 – 14 =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687851-DB56-06BF-4D5C-5523B7B985A7}"/>
              </a:ext>
            </a:extLst>
          </p:cNvPr>
          <p:cNvSpPr txBox="1"/>
          <p:nvPr/>
        </p:nvSpPr>
        <p:spPr>
          <a:xfrm>
            <a:off x="3220191" y="2588771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E</a:t>
            </a:r>
            <a:r>
              <a:rPr lang="fr-FR" sz="3200" dirty="0"/>
              <a:t> 84 – 27 =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FD3B469-8DE6-D5FB-9F3E-EF7C5CD154C7}"/>
              </a:ext>
            </a:extLst>
          </p:cNvPr>
          <p:cNvSpPr txBox="1"/>
          <p:nvPr/>
        </p:nvSpPr>
        <p:spPr>
          <a:xfrm>
            <a:off x="3220191" y="392271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F</a:t>
            </a:r>
            <a:r>
              <a:rPr lang="fr-FR" sz="3200" dirty="0"/>
              <a:t> 92 – 48 = 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B3C0940-4705-292C-5D86-2A203AB1C1B6}"/>
              </a:ext>
            </a:extLst>
          </p:cNvPr>
          <p:cNvSpPr txBox="1"/>
          <p:nvPr/>
        </p:nvSpPr>
        <p:spPr>
          <a:xfrm>
            <a:off x="6214752" y="125482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G</a:t>
            </a:r>
            <a:r>
              <a:rPr lang="fr-FR" sz="3200" dirty="0"/>
              <a:t> 238 – 126 = 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06978DC-CC3A-230A-9962-BE3666EC1B77}"/>
              </a:ext>
            </a:extLst>
          </p:cNvPr>
          <p:cNvSpPr txBox="1"/>
          <p:nvPr/>
        </p:nvSpPr>
        <p:spPr>
          <a:xfrm>
            <a:off x="6214752" y="2588771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H</a:t>
            </a:r>
            <a:r>
              <a:rPr lang="fr-FR" sz="3200" dirty="0"/>
              <a:t> 184 – 75 = 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D07CA047-26AD-44DA-1541-E110744891FD}"/>
              </a:ext>
            </a:extLst>
          </p:cNvPr>
          <p:cNvSpPr txBox="1"/>
          <p:nvPr/>
        </p:nvSpPr>
        <p:spPr>
          <a:xfrm>
            <a:off x="6214752" y="392271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I</a:t>
            </a:r>
            <a:r>
              <a:rPr lang="fr-FR" sz="3200" dirty="0"/>
              <a:t> 472 – 153 = </a:t>
            </a:r>
          </a:p>
        </p:txBody>
      </p:sp>
    </p:spTree>
    <p:extLst>
      <p:ext uri="{BB962C8B-B14F-4D97-AF65-F5344CB8AC3E}">
        <p14:creationId xmlns:p14="http://schemas.microsoft.com/office/powerpoint/2010/main" val="863498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0AA5FB-18E1-3FAA-9305-DB89058676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id="{9A2E6BE9-2D45-C05F-BB32-79D4F7A6B13E}"/>
              </a:ext>
            </a:extLst>
          </p:cNvPr>
          <p:cNvGraphicFramePr>
            <a:graphicFrameLocks noGrp="1"/>
          </p:cNvGraphicFramePr>
          <p:nvPr/>
        </p:nvGraphicFramePr>
        <p:xfrm>
          <a:off x="122711" y="409861"/>
          <a:ext cx="8835243" cy="6145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081">
                  <a:extLst>
                    <a:ext uri="{9D8B030D-6E8A-4147-A177-3AD203B41FA5}">
                      <a16:colId xmlns:a16="http://schemas.microsoft.com/office/drawing/2014/main" val="3542512626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4084477384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3233151132"/>
                    </a:ext>
                  </a:extLst>
                </a:gridCol>
              </a:tblGrid>
              <a:tr h="743517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 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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54672"/>
                  </a:ext>
                </a:extLst>
              </a:tr>
              <a:tr h="54018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542191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726DB7FB-B8DD-6F36-8B7B-AC5588DB3AE3}"/>
              </a:ext>
            </a:extLst>
          </p:cNvPr>
          <p:cNvSpPr txBox="1"/>
          <p:nvPr/>
        </p:nvSpPr>
        <p:spPr>
          <a:xfrm>
            <a:off x="225630" y="125482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A</a:t>
            </a:r>
            <a:r>
              <a:rPr lang="fr-FR" sz="3200" dirty="0"/>
              <a:t> 45 – 12 = </a:t>
            </a:r>
            <a:r>
              <a:rPr lang="fr-FR" sz="3200" dirty="0">
                <a:solidFill>
                  <a:srgbClr val="FF0000"/>
                </a:solidFill>
              </a:rPr>
              <a:t>33</a:t>
            </a:r>
            <a:r>
              <a:rPr lang="fr-FR" sz="3200" dirty="0"/>
              <a:t>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B2E4578-CD4B-84B0-2C96-9AD38BF8B282}"/>
              </a:ext>
            </a:extLst>
          </p:cNvPr>
          <p:cNvSpPr txBox="1"/>
          <p:nvPr/>
        </p:nvSpPr>
        <p:spPr>
          <a:xfrm>
            <a:off x="225630" y="2588771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B</a:t>
            </a:r>
            <a:r>
              <a:rPr lang="fr-FR" sz="3200" dirty="0"/>
              <a:t> 57 – 34 = </a:t>
            </a:r>
            <a:r>
              <a:rPr lang="fr-FR" sz="3200" dirty="0">
                <a:solidFill>
                  <a:srgbClr val="FF0000"/>
                </a:solidFill>
              </a:rPr>
              <a:t>23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853858A-4665-90AF-F77A-D59FC23DFC69}"/>
              </a:ext>
            </a:extLst>
          </p:cNvPr>
          <p:cNvSpPr txBox="1"/>
          <p:nvPr/>
        </p:nvSpPr>
        <p:spPr>
          <a:xfrm>
            <a:off x="225630" y="392271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C</a:t>
            </a:r>
            <a:r>
              <a:rPr lang="fr-FR" sz="3200" dirty="0"/>
              <a:t> 78 – 44 = </a:t>
            </a:r>
            <a:r>
              <a:rPr lang="fr-FR" sz="3200" dirty="0">
                <a:solidFill>
                  <a:srgbClr val="FF0000"/>
                </a:solidFill>
              </a:rPr>
              <a:t>34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BFEE6C1-7DF7-75B7-C48B-BA49AC706254}"/>
              </a:ext>
            </a:extLst>
          </p:cNvPr>
          <p:cNvSpPr txBox="1"/>
          <p:nvPr/>
        </p:nvSpPr>
        <p:spPr>
          <a:xfrm>
            <a:off x="3220191" y="125482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D</a:t>
            </a:r>
            <a:r>
              <a:rPr lang="fr-FR" sz="3200" dirty="0"/>
              <a:t> 52 – 14 = </a:t>
            </a:r>
            <a:r>
              <a:rPr lang="fr-FR" sz="3200" dirty="0">
                <a:solidFill>
                  <a:srgbClr val="FF0000"/>
                </a:solidFill>
              </a:rPr>
              <a:t>38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B967B73-784F-D024-43C4-0B370EF0439A}"/>
              </a:ext>
            </a:extLst>
          </p:cNvPr>
          <p:cNvSpPr txBox="1"/>
          <p:nvPr/>
        </p:nvSpPr>
        <p:spPr>
          <a:xfrm>
            <a:off x="3220191" y="2588771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E</a:t>
            </a:r>
            <a:r>
              <a:rPr lang="fr-FR" sz="3200" dirty="0"/>
              <a:t> 84 – 27 = </a:t>
            </a:r>
            <a:r>
              <a:rPr lang="fr-FR" sz="3200" dirty="0">
                <a:solidFill>
                  <a:srgbClr val="FF0000"/>
                </a:solidFill>
              </a:rPr>
              <a:t>57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1B737FE-D452-A181-2D94-5EA6F22294EE}"/>
              </a:ext>
            </a:extLst>
          </p:cNvPr>
          <p:cNvSpPr txBox="1"/>
          <p:nvPr/>
        </p:nvSpPr>
        <p:spPr>
          <a:xfrm>
            <a:off x="3220191" y="392271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F</a:t>
            </a:r>
            <a:r>
              <a:rPr lang="fr-FR" sz="3200" dirty="0"/>
              <a:t> 92 – 48 = </a:t>
            </a:r>
            <a:r>
              <a:rPr lang="fr-FR" sz="3200" dirty="0">
                <a:solidFill>
                  <a:srgbClr val="FF0000"/>
                </a:solidFill>
              </a:rPr>
              <a:t>44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B75446AE-13E7-5481-40B9-E47A764F23E4}"/>
              </a:ext>
            </a:extLst>
          </p:cNvPr>
          <p:cNvSpPr txBox="1"/>
          <p:nvPr/>
        </p:nvSpPr>
        <p:spPr>
          <a:xfrm>
            <a:off x="6214752" y="1254826"/>
            <a:ext cx="2596738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G</a:t>
            </a:r>
            <a:r>
              <a:rPr lang="fr-FR" sz="3200" dirty="0"/>
              <a:t> 238 – 126 =</a:t>
            </a:r>
            <a:r>
              <a:rPr lang="fr-FR" sz="3200" dirty="0">
                <a:solidFill>
                  <a:srgbClr val="FF0000"/>
                </a:solidFill>
              </a:rPr>
              <a:t>112 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497651CF-2016-4CE9-F008-CD9864DCA4B0}"/>
              </a:ext>
            </a:extLst>
          </p:cNvPr>
          <p:cNvSpPr txBox="1"/>
          <p:nvPr/>
        </p:nvSpPr>
        <p:spPr>
          <a:xfrm>
            <a:off x="6214752" y="2588771"/>
            <a:ext cx="2596738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H</a:t>
            </a:r>
            <a:r>
              <a:rPr lang="fr-FR" sz="3200" dirty="0"/>
              <a:t> 184 – 75 =</a:t>
            </a:r>
            <a:r>
              <a:rPr lang="fr-FR" sz="3200" dirty="0">
                <a:solidFill>
                  <a:srgbClr val="FF0000"/>
                </a:solidFill>
              </a:rPr>
              <a:t>109</a:t>
            </a:r>
            <a:r>
              <a:rPr lang="fr-FR" sz="3200" dirty="0"/>
              <a:t> 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27488AED-9195-8CC2-68D9-177E944105B7}"/>
              </a:ext>
            </a:extLst>
          </p:cNvPr>
          <p:cNvSpPr txBox="1"/>
          <p:nvPr/>
        </p:nvSpPr>
        <p:spPr>
          <a:xfrm>
            <a:off x="6214752" y="3922716"/>
            <a:ext cx="2596738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I</a:t>
            </a:r>
            <a:r>
              <a:rPr lang="fr-FR" sz="3200" dirty="0"/>
              <a:t> 472 – 153 =</a:t>
            </a:r>
            <a:r>
              <a:rPr lang="fr-FR" sz="3200" dirty="0">
                <a:solidFill>
                  <a:srgbClr val="FF0000"/>
                </a:solidFill>
              </a:rPr>
              <a:t>319</a:t>
            </a:r>
            <a:r>
              <a:rPr lang="fr-FR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1642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7AE0C9-F3A5-5576-FBA1-49071B12CA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B26A0E-D162-0D4A-6857-A3E18E23C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9EA7D8-19C7-F9E5-A1AD-FADC2E31E5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49F5417-FA48-E427-5ED3-3975F8933F5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2AC324A-FFE7-7DD7-BAFC-82C173CB5532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5D1C950-F000-B2E7-BA89-6DA96A858191}"/>
                </a:ext>
              </a:extLst>
            </p:cNvPr>
            <p:cNvSpPr txBox="1"/>
            <p:nvPr/>
          </p:nvSpPr>
          <p:spPr>
            <a:xfrm>
              <a:off x="515563" y="2378382"/>
              <a:ext cx="8033046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CE2</a:t>
              </a:r>
            </a:p>
            <a:p>
              <a:pPr algn="ctr"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algn="ctr"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Partie 2 : </a:t>
              </a:r>
              <a:r>
                <a:rPr lang="fr-FR" sz="3200" b="1" dirty="0">
                  <a:solidFill>
                    <a:prstClr val="white"/>
                  </a:solidFill>
                </a:rPr>
                <a:t>Je pose et je calcule des multiplications.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E26FD-33FD-EADF-9E45-1DB1C85B0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93844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id="{7C77408C-752D-59A2-EDDA-EB098D8AE6C3}"/>
              </a:ext>
            </a:extLst>
          </p:cNvPr>
          <p:cNvGraphicFramePr>
            <a:graphicFrameLocks noGrp="1"/>
          </p:cNvGraphicFramePr>
          <p:nvPr/>
        </p:nvGraphicFramePr>
        <p:xfrm>
          <a:off x="122711" y="409861"/>
          <a:ext cx="8835243" cy="6145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081">
                  <a:extLst>
                    <a:ext uri="{9D8B030D-6E8A-4147-A177-3AD203B41FA5}">
                      <a16:colId xmlns:a16="http://schemas.microsoft.com/office/drawing/2014/main" val="3542512626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4084477384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3233151132"/>
                    </a:ext>
                  </a:extLst>
                </a:gridCol>
              </a:tblGrid>
              <a:tr h="743517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 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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54672"/>
                  </a:ext>
                </a:extLst>
              </a:tr>
              <a:tr h="54018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542191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480C83AA-5638-E8AE-201F-B213C003CEC7}"/>
              </a:ext>
            </a:extLst>
          </p:cNvPr>
          <p:cNvSpPr txBox="1"/>
          <p:nvPr/>
        </p:nvSpPr>
        <p:spPr>
          <a:xfrm>
            <a:off x="225630" y="125482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21 × 7 =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A911109-237C-E77F-70E2-907021B08639}"/>
              </a:ext>
            </a:extLst>
          </p:cNvPr>
          <p:cNvSpPr txBox="1"/>
          <p:nvPr/>
        </p:nvSpPr>
        <p:spPr>
          <a:xfrm>
            <a:off x="225630" y="2588771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51 × 14 =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AF7CB23-054A-CD9F-046B-E4AC91283A08}"/>
              </a:ext>
            </a:extLst>
          </p:cNvPr>
          <p:cNvSpPr txBox="1"/>
          <p:nvPr/>
        </p:nvSpPr>
        <p:spPr>
          <a:xfrm>
            <a:off x="225630" y="392271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35 × 23 =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BE2AC6D-F629-4189-EC67-CCD62066F4FA}"/>
              </a:ext>
            </a:extLst>
          </p:cNvPr>
          <p:cNvSpPr txBox="1"/>
          <p:nvPr/>
        </p:nvSpPr>
        <p:spPr>
          <a:xfrm>
            <a:off x="3220191" y="125482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52 × 16 =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687851-DB56-06BF-4D5C-5523B7B985A7}"/>
              </a:ext>
            </a:extLst>
          </p:cNvPr>
          <p:cNvSpPr txBox="1"/>
          <p:nvPr/>
        </p:nvSpPr>
        <p:spPr>
          <a:xfrm>
            <a:off x="3220191" y="2588771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84 × 25 =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FD3B469-8DE6-D5FB-9F3E-EF7C5CD154C7}"/>
              </a:ext>
            </a:extLst>
          </p:cNvPr>
          <p:cNvSpPr txBox="1"/>
          <p:nvPr/>
        </p:nvSpPr>
        <p:spPr>
          <a:xfrm>
            <a:off x="3220191" y="392271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82 × 34 = 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B3C0940-4705-292C-5D86-2A203AB1C1B6}"/>
              </a:ext>
            </a:extLst>
          </p:cNvPr>
          <p:cNvSpPr txBox="1"/>
          <p:nvPr/>
        </p:nvSpPr>
        <p:spPr>
          <a:xfrm>
            <a:off x="6214752" y="125482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G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93 × 47 = 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06978DC-CC3A-230A-9962-BE3666EC1B77}"/>
              </a:ext>
            </a:extLst>
          </p:cNvPr>
          <p:cNvSpPr txBox="1"/>
          <p:nvPr/>
        </p:nvSpPr>
        <p:spPr>
          <a:xfrm>
            <a:off x="6214752" y="2588771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84 × 75 = 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D07CA047-26AD-44DA-1541-E110744891FD}"/>
              </a:ext>
            </a:extLst>
          </p:cNvPr>
          <p:cNvSpPr txBox="1"/>
          <p:nvPr/>
        </p:nvSpPr>
        <p:spPr>
          <a:xfrm>
            <a:off x="6214752" y="392271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I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99 × 67 = </a:t>
            </a:r>
          </a:p>
        </p:txBody>
      </p:sp>
    </p:spTree>
    <p:extLst>
      <p:ext uri="{BB962C8B-B14F-4D97-AF65-F5344CB8AC3E}">
        <p14:creationId xmlns:p14="http://schemas.microsoft.com/office/powerpoint/2010/main" val="3279286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id="{7C77408C-752D-59A2-EDDA-EB098D8AE6C3}"/>
              </a:ext>
            </a:extLst>
          </p:cNvPr>
          <p:cNvGraphicFramePr>
            <a:graphicFrameLocks noGrp="1"/>
          </p:cNvGraphicFramePr>
          <p:nvPr/>
        </p:nvGraphicFramePr>
        <p:xfrm>
          <a:off x="122711" y="409861"/>
          <a:ext cx="8835243" cy="6145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081">
                  <a:extLst>
                    <a:ext uri="{9D8B030D-6E8A-4147-A177-3AD203B41FA5}">
                      <a16:colId xmlns:a16="http://schemas.microsoft.com/office/drawing/2014/main" val="3542512626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4084477384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3233151132"/>
                    </a:ext>
                  </a:extLst>
                </a:gridCol>
              </a:tblGrid>
              <a:tr h="743517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 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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54672"/>
                  </a:ext>
                </a:extLst>
              </a:tr>
              <a:tr h="54018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542191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480C83AA-5638-E8AE-201F-B213C003CEC7}"/>
              </a:ext>
            </a:extLst>
          </p:cNvPr>
          <p:cNvSpPr txBox="1"/>
          <p:nvPr/>
        </p:nvSpPr>
        <p:spPr>
          <a:xfrm>
            <a:off x="225630" y="125482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21 × 7 =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A911109-237C-E77F-70E2-907021B08639}"/>
              </a:ext>
            </a:extLst>
          </p:cNvPr>
          <p:cNvSpPr txBox="1"/>
          <p:nvPr/>
        </p:nvSpPr>
        <p:spPr>
          <a:xfrm>
            <a:off x="225629" y="2588771"/>
            <a:ext cx="278192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51 × 14 =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714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AF7CB23-054A-CD9F-046B-E4AC91283A08}"/>
              </a:ext>
            </a:extLst>
          </p:cNvPr>
          <p:cNvSpPr txBox="1"/>
          <p:nvPr/>
        </p:nvSpPr>
        <p:spPr>
          <a:xfrm>
            <a:off x="225630" y="3922716"/>
            <a:ext cx="278192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35 × 23 =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805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BE2AC6D-F629-4189-EC67-CCD62066F4FA}"/>
              </a:ext>
            </a:extLst>
          </p:cNvPr>
          <p:cNvSpPr txBox="1"/>
          <p:nvPr/>
        </p:nvSpPr>
        <p:spPr>
          <a:xfrm>
            <a:off x="3220191" y="1254826"/>
            <a:ext cx="274291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52 × 16 =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832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687851-DB56-06BF-4D5C-5523B7B985A7}"/>
              </a:ext>
            </a:extLst>
          </p:cNvPr>
          <p:cNvSpPr txBox="1"/>
          <p:nvPr/>
        </p:nvSpPr>
        <p:spPr>
          <a:xfrm>
            <a:off x="3220191" y="2588771"/>
            <a:ext cx="274291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84 × 25=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2 100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FD3B469-8DE6-D5FB-9F3E-EF7C5CD154C7}"/>
              </a:ext>
            </a:extLst>
          </p:cNvPr>
          <p:cNvSpPr txBox="1"/>
          <p:nvPr/>
        </p:nvSpPr>
        <p:spPr>
          <a:xfrm>
            <a:off x="3220190" y="3922716"/>
            <a:ext cx="278192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82 × 34=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2 788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B3C0940-4705-292C-5D86-2A203AB1C1B6}"/>
              </a:ext>
            </a:extLst>
          </p:cNvPr>
          <p:cNvSpPr txBox="1"/>
          <p:nvPr/>
        </p:nvSpPr>
        <p:spPr>
          <a:xfrm>
            <a:off x="6214752" y="1254826"/>
            <a:ext cx="274291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G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93 ×47=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4 371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06978DC-CC3A-230A-9962-BE3666EC1B77}"/>
              </a:ext>
            </a:extLst>
          </p:cNvPr>
          <p:cNvSpPr txBox="1"/>
          <p:nvPr/>
        </p:nvSpPr>
        <p:spPr>
          <a:xfrm>
            <a:off x="6214752" y="2588771"/>
            <a:ext cx="278192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84 ×75=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6 300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D07CA047-26AD-44DA-1541-E110744891FD}"/>
              </a:ext>
            </a:extLst>
          </p:cNvPr>
          <p:cNvSpPr txBox="1"/>
          <p:nvPr/>
        </p:nvSpPr>
        <p:spPr>
          <a:xfrm>
            <a:off x="6214752" y="3922716"/>
            <a:ext cx="274291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I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99 ×67 =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6 633 </a:t>
            </a:r>
          </a:p>
        </p:txBody>
      </p:sp>
    </p:spTree>
    <p:extLst>
      <p:ext uri="{BB962C8B-B14F-4D97-AF65-F5344CB8AC3E}">
        <p14:creationId xmlns:p14="http://schemas.microsoft.com/office/powerpoint/2010/main" val="17045681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2228</TotalTime>
  <Words>248</Words>
  <Application>Microsoft Office PowerPoint</Application>
  <PresentationFormat>Affichage à l'écran (4:3)</PresentationFormat>
  <Paragraphs>58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83</cp:revision>
  <dcterms:created xsi:type="dcterms:W3CDTF">2023-02-07T14:55:57Z</dcterms:created>
  <dcterms:modified xsi:type="dcterms:W3CDTF">2026-01-31T21:54:47Z</dcterms:modified>
</cp:coreProperties>
</file>